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3" r:id="rId18"/>
    <p:sldId id="274" r:id="rId19"/>
    <p:sldId id="275" r:id="rId20"/>
    <p:sldId id="276" r:id="rId21"/>
    <p:sldId id="277" r:id="rId22"/>
    <p:sldId id="278" r:id="rId23"/>
    <p:sldId id="272"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522"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D08C448-072C-418C-B7EE-CBA040E8FCEB}" type="datetimeFigureOut">
              <a:rPr lang="en-US" smtClean="0"/>
              <a:pPr/>
              <a:t>9/12/2014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F652A7-17DC-4E63-92B9-1FFBEFBBE6FB}"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3F652A7-17DC-4E63-92B9-1FFBEFBBE6FB}"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I parked </a:t>
            </a:r>
            <a:r>
              <a:rPr lang="en-US" sz="1200" kern="1200" smtClean="0">
                <a:solidFill>
                  <a:schemeClr val="tx1"/>
                </a:solidFill>
                <a:latin typeface="+mn-lt"/>
                <a:ea typeface="+mn-ea"/>
                <a:cs typeface="+mn-cs"/>
              </a:rPr>
              <a:t>my bike </a:t>
            </a:r>
            <a:r>
              <a:rPr lang="en-US" sz="1200" kern="1200" dirty="0" smtClean="0">
                <a:solidFill>
                  <a:schemeClr val="tx1"/>
                </a:solidFill>
                <a:latin typeface="+mn-lt"/>
                <a:ea typeface="+mn-ea"/>
                <a:cs typeface="+mn-cs"/>
              </a:rPr>
              <a:t>and checked my pockets for the three zip-top plastic bags I had brought and checked my watch. </a:t>
            </a:r>
          </a:p>
          <a:p>
            <a:endParaRPr lang="en-US" dirty="0"/>
          </a:p>
        </p:txBody>
      </p:sp>
      <p:sp>
        <p:nvSpPr>
          <p:cNvPr id="4" name="Slide Number Placeholder 3"/>
          <p:cNvSpPr>
            <a:spLocks noGrp="1"/>
          </p:cNvSpPr>
          <p:nvPr>
            <p:ph type="sldNum" sz="quarter" idx="10"/>
          </p:nvPr>
        </p:nvSpPr>
        <p:spPr/>
        <p:txBody>
          <a:bodyPr/>
          <a:lstStyle/>
          <a:p>
            <a:fld id="{73F652A7-17DC-4E63-92B9-1FFBEFBBE6FB}"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latin typeface="+mn-lt"/>
                <a:ea typeface="+mn-ea"/>
                <a:cs typeface="+mn-cs"/>
              </a:rPr>
              <a:t>I pushed the mode button until I had a chronograph setting. I pushed the button again and stepped out into the hot sun. </a:t>
            </a:r>
            <a:endParaRPr lang="en-US" dirty="0"/>
          </a:p>
        </p:txBody>
      </p:sp>
      <p:sp>
        <p:nvSpPr>
          <p:cNvPr id="4" name="Slide Number Placeholder 3"/>
          <p:cNvSpPr>
            <a:spLocks noGrp="1"/>
          </p:cNvSpPr>
          <p:nvPr>
            <p:ph type="sldNum" sz="quarter" idx="10"/>
          </p:nvPr>
        </p:nvSpPr>
        <p:spPr/>
        <p:txBody>
          <a:bodyPr/>
          <a:lstStyle/>
          <a:p>
            <a:fld id="{73F652A7-17DC-4E63-92B9-1FFBEFBBE6FB}"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I was on Midway Atoll, a tiny 2.6- square-mile speck out in the middle of the vast Pacific Ocean. Midway is most famous for the pivotal battle that took place in June 1942 and turned the tide of the war against the Japanese. </a:t>
            </a:r>
          </a:p>
          <a:p>
            <a:endParaRPr lang="en-US" dirty="0"/>
          </a:p>
        </p:txBody>
      </p:sp>
      <p:sp>
        <p:nvSpPr>
          <p:cNvPr id="4" name="Slide Number Placeholder 3"/>
          <p:cNvSpPr>
            <a:spLocks noGrp="1"/>
          </p:cNvSpPr>
          <p:nvPr>
            <p:ph type="sldNum" sz="quarter" idx="10"/>
          </p:nvPr>
        </p:nvSpPr>
        <p:spPr/>
        <p:txBody>
          <a:bodyPr/>
          <a:lstStyle/>
          <a:p>
            <a:fld id="{73F652A7-17DC-4E63-92B9-1FFBEFBBE6FB}"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fontAlgn="t"/>
            <a:r>
              <a:rPr lang="en-US" sz="1200" kern="1200" dirty="0" smtClean="0">
                <a:solidFill>
                  <a:schemeClr val="tx1"/>
                </a:solidFill>
                <a:latin typeface="+mn-lt"/>
                <a:ea typeface="+mn-ea"/>
                <a:cs typeface="+mn-cs"/>
              </a:rPr>
              <a:t>Today, thanks to the foresight of President George W. Bush, Midway is part of </a:t>
            </a:r>
            <a:r>
              <a:rPr lang="en-US" sz="1200" kern="1200" dirty="0" err="1" smtClean="0">
                <a:solidFill>
                  <a:schemeClr val="tx1"/>
                </a:solidFill>
                <a:latin typeface="+mn-lt"/>
                <a:ea typeface="+mn-ea"/>
                <a:cs typeface="+mn-cs"/>
              </a:rPr>
              <a:t>Papahanaumokuakea</a:t>
            </a:r>
            <a:r>
              <a:rPr lang="en-US" sz="1200" kern="1200" dirty="0" smtClean="0">
                <a:solidFill>
                  <a:schemeClr val="tx1"/>
                </a:solidFill>
                <a:latin typeface="+mn-lt"/>
                <a:ea typeface="+mn-ea"/>
                <a:cs typeface="+mn-cs"/>
              </a:rPr>
              <a:t> Marine National Monument a 1,500-mile-long chain of islands stretching northwest from the better known main Hawaiian Islands. </a:t>
            </a:r>
          </a:p>
          <a:p>
            <a:pPr fontAlgn="t"/>
            <a:r>
              <a:rPr lang="en-US" sz="1200" kern="1200" dirty="0" smtClean="0">
                <a:solidFill>
                  <a:schemeClr val="tx1"/>
                </a:solidFill>
                <a:latin typeface="+mn-lt"/>
                <a:ea typeface="+mn-ea"/>
                <a:cs typeface="+mn-cs"/>
              </a:rPr>
              <a:t>Midway is second to the end of that chain. </a:t>
            </a:r>
          </a:p>
          <a:p>
            <a:endParaRPr lang="en-US" dirty="0"/>
          </a:p>
        </p:txBody>
      </p:sp>
      <p:sp>
        <p:nvSpPr>
          <p:cNvPr id="4" name="Slide Number Placeholder 3"/>
          <p:cNvSpPr>
            <a:spLocks noGrp="1"/>
          </p:cNvSpPr>
          <p:nvPr>
            <p:ph type="sldNum" sz="quarter" idx="10"/>
          </p:nvPr>
        </p:nvSpPr>
        <p:spPr/>
        <p:txBody>
          <a:bodyPr/>
          <a:lstStyle/>
          <a:p>
            <a:fld id="{73F652A7-17DC-4E63-92B9-1FFBEFBBE6FB}"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The military left back in 1996, and since that time Midway has been recuperating from the 5,000 people who used to live, work and play on the island. Slowly but surely the Hawaiian monk seals, green turtles and seabirds have been coming back in increasing numbers. </a:t>
            </a:r>
          </a:p>
          <a:p>
            <a:endParaRPr lang="en-US" dirty="0"/>
          </a:p>
        </p:txBody>
      </p:sp>
      <p:sp>
        <p:nvSpPr>
          <p:cNvPr id="4" name="Slide Number Placeholder 3"/>
          <p:cNvSpPr>
            <a:spLocks noGrp="1"/>
          </p:cNvSpPr>
          <p:nvPr>
            <p:ph type="sldNum" sz="quarter" idx="10"/>
          </p:nvPr>
        </p:nvSpPr>
        <p:spPr/>
        <p:txBody>
          <a:bodyPr/>
          <a:lstStyle/>
          <a:p>
            <a:fld id="{73F652A7-17DC-4E63-92B9-1FFBEFBBE6FB}"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Out in the sun all around me were albatross chicks. Tens of thousands of them. They were only a week or two from fledging and had been fed religiously by hardworking parents for months and months to reach this stage. </a:t>
            </a:r>
          </a:p>
          <a:p>
            <a:endParaRPr lang="en-US" dirty="0"/>
          </a:p>
        </p:txBody>
      </p:sp>
      <p:sp>
        <p:nvSpPr>
          <p:cNvPr id="4" name="Slide Number Placeholder 3"/>
          <p:cNvSpPr>
            <a:spLocks noGrp="1"/>
          </p:cNvSpPr>
          <p:nvPr>
            <p:ph type="sldNum" sz="quarter" idx="10"/>
          </p:nvPr>
        </p:nvSpPr>
        <p:spPr/>
        <p:txBody>
          <a:bodyPr/>
          <a:lstStyle/>
          <a:p>
            <a:fld id="{73F652A7-17DC-4E63-92B9-1FFBEFBBE6FB}"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Unfortunately, in addition to their normal diet, they were being fed large amounts of plastic. The problem with plastic, aside from being indigestible, is that it floats. </a:t>
            </a:r>
            <a:endParaRPr lang="en-US" dirty="0"/>
          </a:p>
        </p:txBody>
      </p:sp>
      <p:sp>
        <p:nvSpPr>
          <p:cNvPr id="4" name="Slide Number Placeholder 3"/>
          <p:cNvSpPr>
            <a:spLocks noGrp="1"/>
          </p:cNvSpPr>
          <p:nvPr>
            <p:ph type="sldNum" sz="quarter" idx="10"/>
          </p:nvPr>
        </p:nvSpPr>
        <p:spPr/>
        <p:txBody>
          <a:bodyPr/>
          <a:lstStyle/>
          <a:p>
            <a:fld id="{73F652A7-17DC-4E63-92B9-1FFBEFBBE6FB}"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Flying fish are prolific egg layers and attach their eggs to whatever floats in the ocean. Flying fish eggs, or eggs of any type, are packed with energy, making them a valuable food source in nature. Albatross parents gobble up the eggs wherever they can find them, regardless of what they might be attached to, whether it is a small piece of kelp, wood or a child's plastic toy. </a:t>
            </a:r>
          </a:p>
          <a:p>
            <a:endParaRPr lang="en-US" dirty="0" smtClean="0"/>
          </a:p>
        </p:txBody>
      </p:sp>
      <p:sp>
        <p:nvSpPr>
          <p:cNvPr id="4" name="Slide Number Placeholder 3"/>
          <p:cNvSpPr>
            <a:spLocks noGrp="1"/>
          </p:cNvSpPr>
          <p:nvPr>
            <p:ph type="sldNum" sz="quarter" idx="10"/>
          </p:nvPr>
        </p:nvSpPr>
        <p:spPr/>
        <p:txBody>
          <a:bodyPr/>
          <a:lstStyle/>
          <a:p>
            <a:fld id="{73F652A7-17DC-4E63-92B9-1FFBEFBBE6FB}"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One, two, three, four I count as I start walking through the nesting area and picking up plastic bottle caps. Every couple of steps I seem to find them. I am ignoring all the other plastic - just picking up bottle caps. </a:t>
            </a:r>
          </a:p>
          <a:p>
            <a:endParaRPr lang="en-US" dirty="0"/>
          </a:p>
        </p:txBody>
      </p:sp>
      <p:sp>
        <p:nvSpPr>
          <p:cNvPr id="4" name="Slide Number Placeholder 3"/>
          <p:cNvSpPr>
            <a:spLocks noGrp="1"/>
          </p:cNvSpPr>
          <p:nvPr>
            <p:ph type="sldNum" sz="quarter" idx="10"/>
          </p:nvPr>
        </p:nvSpPr>
        <p:spPr/>
        <p:txBody>
          <a:bodyPr/>
          <a:lstStyle/>
          <a:p>
            <a:fld id="{73F652A7-17DC-4E63-92B9-1FFBEFBBE6FB}"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I am part of the first group of 12 teachers and community leaders asked to come out to the monument to learn all we can and go back to our respective communities to share what we learn. Eight, nine, 10, 11. </a:t>
            </a:r>
          </a:p>
          <a:p>
            <a:endParaRPr lang="en-US" dirty="0"/>
          </a:p>
        </p:txBody>
      </p:sp>
      <p:sp>
        <p:nvSpPr>
          <p:cNvPr id="4" name="Slide Number Placeholder 3"/>
          <p:cNvSpPr>
            <a:spLocks noGrp="1"/>
          </p:cNvSpPr>
          <p:nvPr>
            <p:ph type="sldNum" sz="quarter" idx="10"/>
          </p:nvPr>
        </p:nvSpPr>
        <p:spPr/>
        <p:txBody>
          <a:bodyPr/>
          <a:lstStyle/>
          <a:p>
            <a:fld id="{73F652A7-17DC-4E63-92B9-1FFBEFBBE6FB}"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We learned earlier from the chief biologist that approximately 4,840 pounds of plastic bottle caps are brought to the island by the parents each year. Yes, that is almost 5,000 pounds of just bottle caps! Bottle caps like the ones off the water bottles you buy and throw away. These are not washed up on shore; they are mistaken for or attached to food for the young. </a:t>
            </a:r>
          </a:p>
          <a:p>
            <a:endParaRPr lang="en-US" dirty="0"/>
          </a:p>
        </p:txBody>
      </p:sp>
      <p:sp>
        <p:nvSpPr>
          <p:cNvPr id="4" name="Slide Number Placeholder 3"/>
          <p:cNvSpPr>
            <a:spLocks noGrp="1"/>
          </p:cNvSpPr>
          <p:nvPr>
            <p:ph type="sldNum" sz="quarter" idx="10"/>
          </p:nvPr>
        </p:nvSpPr>
        <p:spPr/>
        <p:txBody>
          <a:bodyPr/>
          <a:lstStyle/>
          <a:p>
            <a:fld id="{73F652A7-17DC-4E63-92B9-1FFBEFBBE6FB}"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Twelve, 13, 14. The lucky chicks are able to regurgitate the sometimes jagged or astonishingly large pieces and survive. The unlucky lie around me almost fully grown and rotting in the sun. Over the past few days I have opened numerous carcasses and have not seen a single dead bird that did not have plastic in the gut. Some were packed with it. </a:t>
            </a:r>
          </a:p>
          <a:p>
            <a:endParaRPr lang="en-US" dirty="0"/>
          </a:p>
        </p:txBody>
      </p:sp>
      <p:sp>
        <p:nvSpPr>
          <p:cNvPr id="4" name="Slide Number Placeholder 3"/>
          <p:cNvSpPr>
            <a:spLocks noGrp="1"/>
          </p:cNvSpPr>
          <p:nvPr>
            <p:ph type="sldNum" sz="quarter" idx="10"/>
          </p:nvPr>
        </p:nvSpPr>
        <p:spPr/>
        <p:txBody>
          <a:bodyPr/>
          <a:lstStyle/>
          <a:p>
            <a:fld id="{73F652A7-17DC-4E63-92B9-1FFBEFBBE6FB}"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fontAlgn="t"/>
            <a:r>
              <a:rPr lang="en-US" sz="1200" kern="1200" dirty="0" smtClean="0">
                <a:solidFill>
                  <a:schemeClr val="tx1"/>
                </a:solidFill>
                <a:latin typeface="+mn-lt"/>
                <a:ea typeface="+mn-ea"/>
                <a:cs typeface="+mn-cs"/>
              </a:rPr>
              <a:t>Without rushing, or reaching too close to resting chicks, I had collected 50 caps in six minutes. I sealed the bag and tossed it over to my bike. </a:t>
            </a:r>
          </a:p>
          <a:p>
            <a:pPr fontAlgn="t"/>
            <a:r>
              <a:rPr lang="en-US" sz="1200" kern="1200" dirty="0" smtClean="0">
                <a:solidFill>
                  <a:schemeClr val="tx1"/>
                </a:solidFill>
                <a:latin typeface="+mn-lt"/>
                <a:ea typeface="+mn-ea"/>
                <a:cs typeface="+mn-cs"/>
              </a:rPr>
              <a:t>Pulling out a second bag I started again - one, two, three </a:t>
            </a:r>
          </a:p>
          <a:p>
            <a:endParaRPr lang="en-US" dirty="0"/>
          </a:p>
        </p:txBody>
      </p:sp>
      <p:sp>
        <p:nvSpPr>
          <p:cNvPr id="4" name="Slide Number Placeholder 3"/>
          <p:cNvSpPr>
            <a:spLocks noGrp="1"/>
          </p:cNvSpPr>
          <p:nvPr>
            <p:ph type="sldNum" sz="quarter" idx="10"/>
          </p:nvPr>
        </p:nvSpPr>
        <p:spPr/>
        <p:txBody>
          <a:bodyPr/>
          <a:lstStyle/>
          <a:p>
            <a:fld id="{73F652A7-17DC-4E63-92B9-1FFBEFBBE6FB}"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Why bottle caps? I teach marine science at a high school in California and over the past several years I have become increasingly aware of the marine debris problem in the ocean. More and more of our plastic just keeps winding up in the ocean. As part of my awareness I looked up the effect on seabirds and saw my first pictures of dead albatrosses with plastic-filled bellies. </a:t>
            </a:r>
          </a:p>
          <a:p>
            <a:endParaRPr lang="en-US" dirty="0"/>
          </a:p>
        </p:txBody>
      </p:sp>
      <p:sp>
        <p:nvSpPr>
          <p:cNvPr id="4" name="Slide Number Placeholder 3"/>
          <p:cNvSpPr>
            <a:spLocks noGrp="1"/>
          </p:cNvSpPr>
          <p:nvPr>
            <p:ph type="sldNum" sz="quarter" idx="10"/>
          </p:nvPr>
        </p:nvSpPr>
        <p:spPr/>
        <p:txBody>
          <a:bodyPr/>
          <a:lstStyle/>
          <a:p>
            <a:fld id="{73F652A7-17DC-4E63-92B9-1FFBEFBBE6FB}"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The toothbrushes and cigarette lighters really grab your attention. Just type in "albatross" and "plastic" into your Web browser for images and you'll see what I mean. </a:t>
            </a:r>
          </a:p>
          <a:p>
            <a:endParaRPr lang="en-US" dirty="0"/>
          </a:p>
        </p:txBody>
      </p:sp>
      <p:sp>
        <p:nvSpPr>
          <p:cNvPr id="4" name="Slide Number Placeholder 3"/>
          <p:cNvSpPr>
            <a:spLocks noGrp="1"/>
          </p:cNvSpPr>
          <p:nvPr>
            <p:ph type="sldNum" sz="quarter" idx="10"/>
          </p:nvPr>
        </p:nvSpPr>
        <p:spPr/>
        <p:txBody>
          <a:bodyPr/>
          <a:lstStyle/>
          <a:p>
            <a:fld id="{73F652A7-17DC-4E63-92B9-1FFBEFBBE6FB}"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But then I started to notice a lot of bottle caps in those pictures, too. I also noticed them littering our campus and knew that when the rains came they would go down the storm drains and into the sea. </a:t>
            </a:r>
          </a:p>
          <a:p>
            <a:endParaRPr lang="en-US" dirty="0"/>
          </a:p>
        </p:txBody>
      </p:sp>
      <p:sp>
        <p:nvSpPr>
          <p:cNvPr id="4" name="Slide Number Placeholder 3"/>
          <p:cNvSpPr>
            <a:spLocks noGrp="1"/>
          </p:cNvSpPr>
          <p:nvPr>
            <p:ph type="sldNum" sz="quarter" idx="10"/>
          </p:nvPr>
        </p:nvSpPr>
        <p:spPr/>
        <p:txBody>
          <a:bodyPr/>
          <a:lstStyle/>
          <a:p>
            <a:fld id="{73F652A7-17DC-4E63-92B9-1FFBEFBBE6FB}"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Sure enough, last winter I took a trip to the beach and found dozens of them in the streams flowing into the surf. </a:t>
            </a:r>
          </a:p>
          <a:p>
            <a:endParaRPr lang="en-US" dirty="0"/>
          </a:p>
        </p:txBody>
      </p:sp>
      <p:sp>
        <p:nvSpPr>
          <p:cNvPr id="4" name="Slide Number Placeholder 3"/>
          <p:cNvSpPr>
            <a:spLocks noGrp="1"/>
          </p:cNvSpPr>
          <p:nvPr>
            <p:ph type="sldNum" sz="quarter" idx="10"/>
          </p:nvPr>
        </p:nvSpPr>
        <p:spPr/>
        <p:txBody>
          <a:bodyPr/>
          <a:lstStyle/>
          <a:p>
            <a:fld id="{73F652A7-17DC-4E63-92B9-1FFBEFBBE6FB}"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I doubt many of my students are throwing used toothbrushes out their windows at home, but they do drink a lot of bottled water and soft drinks, and I have seen the caps on the ground. I have a goal to eliminate our campus as a source of caps that could be killing albatross chicks. It is doable. It is a simple goal. </a:t>
            </a:r>
          </a:p>
          <a:p>
            <a:endParaRPr lang="en-US" dirty="0"/>
          </a:p>
        </p:txBody>
      </p:sp>
      <p:sp>
        <p:nvSpPr>
          <p:cNvPr id="4" name="Slide Number Placeholder 3"/>
          <p:cNvSpPr>
            <a:spLocks noGrp="1"/>
          </p:cNvSpPr>
          <p:nvPr>
            <p:ph type="sldNum" sz="quarter" idx="10"/>
          </p:nvPr>
        </p:nvSpPr>
        <p:spPr/>
        <p:txBody>
          <a:bodyPr/>
          <a:lstStyle/>
          <a:p>
            <a:fld id="{73F652A7-17DC-4E63-92B9-1FFBEFBBE6FB}"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By 12 minutes I had filled a second bag with 50 more caps. I pulled out my third bag and kept picking them up. I finished with the last 50 by the 20-minute mark. </a:t>
            </a:r>
          </a:p>
          <a:p>
            <a:endParaRPr lang="en-US" dirty="0"/>
          </a:p>
        </p:txBody>
      </p:sp>
      <p:sp>
        <p:nvSpPr>
          <p:cNvPr id="4" name="Slide Number Placeholder 3"/>
          <p:cNvSpPr>
            <a:spLocks noGrp="1"/>
          </p:cNvSpPr>
          <p:nvPr>
            <p:ph type="sldNum" sz="quarter" idx="10"/>
          </p:nvPr>
        </p:nvSpPr>
        <p:spPr/>
        <p:txBody>
          <a:bodyPr/>
          <a:lstStyle/>
          <a:p>
            <a:fld id="{73F652A7-17DC-4E63-92B9-1FFBEFBBE6FB}"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On the last cap I also picked up a three-inch, green plastic sword from inside the rib cage of a dead chick. I couldn't resist it. I don't know if I was just shocked that a child's toy had probably killed one of the most majestic flying creatures on our planet or if I was taking up the sword in this cause. </a:t>
            </a:r>
          </a:p>
          <a:p>
            <a:endParaRPr lang="en-US" dirty="0"/>
          </a:p>
        </p:txBody>
      </p:sp>
      <p:sp>
        <p:nvSpPr>
          <p:cNvPr id="4" name="Slide Number Placeholder 3"/>
          <p:cNvSpPr>
            <a:spLocks noGrp="1"/>
          </p:cNvSpPr>
          <p:nvPr>
            <p:ph type="sldNum" sz="quarter" idx="10"/>
          </p:nvPr>
        </p:nvSpPr>
        <p:spPr/>
        <p:txBody>
          <a:bodyPr/>
          <a:lstStyle/>
          <a:p>
            <a:fld id="{73F652A7-17DC-4E63-92B9-1FFBEFBBE6FB}" type="slidenum">
              <a:rPr lang="en-US" smtClean="0"/>
              <a:pPr/>
              <a:t>21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39F02A9-EEE4-4BF5-8AC5-FCF84629906C}" type="datetimeFigureOut">
              <a:rPr lang="en-US" smtClean="0"/>
              <a:pPr/>
              <a:t>9/12/2014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F4D99C-5086-4756-8F32-6A6B998F777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39F02A9-EEE4-4BF5-8AC5-FCF84629906C}" type="datetimeFigureOut">
              <a:rPr lang="en-US" smtClean="0"/>
              <a:pPr/>
              <a:t>9/12/2014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F4D99C-5086-4756-8F32-6A6B998F777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39F02A9-EEE4-4BF5-8AC5-FCF84629906C}" type="datetimeFigureOut">
              <a:rPr lang="en-US" smtClean="0"/>
              <a:pPr/>
              <a:t>9/12/2014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F4D99C-5086-4756-8F32-6A6B998F777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39F02A9-EEE4-4BF5-8AC5-FCF84629906C}" type="datetimeFigureOut">
              <a:rPr lang="en-US" smtClean="0"/>
              <a:pPr/>
              <a:t>9/12/2014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F4D99C-5086-4756-8F32-6A6B998F777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39F02A9-EEE4-4BF5-8AC5-FCF84629906C}" type="datetimeFigureOut">
              <a:rPr lang="en-US" smtClean="0"/>
              <a:pPr/>
              <a:t>9/12/2014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3F4D99C-5086-4756-8F32-6A6B998F777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39F02A9-EEE4-4BF5-8AC5-FCF84629906C}" type="datetimeFigureOut">
              <a:rPr lang="en-US" smtClean="0"/>
              <a:pPr/>
              <a:t>9/12/2014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3F4D99C-5086-4756-8F32-6A6B998F777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9F02A9-EEE4-4BF5-8AC5-FCF84629906C}" type="datetimeFigureOut">
              <a:rPr lang="en-US" smtClean="0"/>
              <a:pPr/>
              <a:t>9/12/2014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3F4D99C-5086-4756-8F32-6A6B998F777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39F02A9-EEE4-4BF5-8AC5-FCF84629906C}" type="datetimeFigureOut">
              <a:rPr lang="en-US" smtClean="0"/>
              <a:pPr/>
              <a:t>9/12/2014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F4D99C-5086-4756-8F32-6A6B998F777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39F02A9-EEE4-4BF5-8AC5-FCF84629906C}" type="datetimeFigureOut">
              <a:rPr lang="en-US" smtClean="0"/>
              <a:pPr/>
              <a:t>9/12/2014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F4D99C-5086-4756-8F32-6A6B998F777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39F02A9-EEE4-4BF5-8AC5-FCF84629906C}" type="datetimeFigureOut">
              <a:rPr lang="en-US" smtClean="0"/>
              <a:pPr/>
              <a:t>9/12/2014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F4D99C-5086-4756-8F32-6A6B998F777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39F02A9-EEE4-4BF5-8AC5-FCF84629906C}" type="datetimeFigureOut">
              <a:rPr lang="en-US" smtClean="0"/>
              <a:pPr/>
              <a:t>9/12/2014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F4D99C-5086-4756-8F32-6A6B998F777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9F02A9-EEE4-4BF5-8AC5-FCF84629906C}" type="datetimeFigureOut">
              <a:rPr lang="en-US" smtClean="0"/>
              <a:pPr/>
              <a:t>9/12/2014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F4D99C-5086-4756-8F32-6A6B998F777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image" Target="../media/image30.jpeg"/></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2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Why Plastic Bottle Caps Matter</a:t>
            </a:r>
            <a:endParaRPr lang="en-US" dirty="0"/>
          </a:p>
        </p:txBody>
      </p:sp>
      <p:sp>
        <p:nvSpPr>
          <p:cNvPr id="3" name="Subtitle 2"/>
          <p:cNvSpPr>
            <a:spLocks noGrp="1"/>
          </p:cNvSpPr>
          <p:nvPr>
            <p:ph type="subTitle" idx="1"/>
          </p:nvPr>
        </p:nvSpPr>
        <p:spPr/>
        <p:txBody>
          <a:bodyPr/>
          <a:lstStyle/>
          <a:p>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050" name="Picture 2" descr="http://farm6.staticflickr.com/5203/5209183177_16ee6fbbc8_z.jpg"/>
          <p:cNvPicPr>
            <a:picLocks noChangeAspect="1" noChangeArrowheads="1"/>
          </p:cNvPicPr>
          <p:nvPr/>
        </p:nvPicPr>
        <p:blipFill>
          <a:blip r:embed="rId3" cstate="print"/>
          <a:srcRect/>
          <a:stretch>
            <a:fillRect/>
          </a:stretch>
        </p:blipFill>
        <p:spPr bwMode="auto">
          <a:xfrm>
            <a:off x="0" y="304800"/>
            <a:ext cx="9144000" cy="6101284"/>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32" name="Picture 16" descr="http://farm6.staticflickr.com/5062/5641758201_4f245b8582_z.jpg"/>
          <p:cNvPicPr>
            <a:picLocks noChangeAspect="1" noChangeArrowheads="1"/>
          </p:cNvPicPr>
          <p:nvPr/>
        </p:nvPicPr>
        <p:blipFill>
          <a:blip r:embed="rId3" cstate="print"/>
          <a:srcRect/>
          <a:stretch>
            <a:fillRect/>
          </a:stretch>
        </p:blipFill>
        <p:spPr bwMode="auto">
          <a:xfrm>
            <a:off x="0" y="762000"/>
            <a:ext cx="9159875" cy="6096000"/>
          </a:xfrm>
          <a:prstGeom prst="rect">
            <a:avLst/>
          </a:prstGeom>
          <a:noFill/>
        </p:spPr>
      </p:pic>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9218" name="Picture 2" descr="http://farm3.static.flickr.com/2282/2324777198_6b39b2c381.jpg"/>
          <p:cNvPicPr>
            <a:picLocks noChangeAspect="1" noChangeArrowheads="1"/>
          </p:cNvPicPr>
          <p:nvPr/>
        </p:nvPicPr>
        <p:blipFill>
          <a:blip r:embed="rId4" cstate="print"/>
          <a:srcRect/>
          <a:stretch>
            <a:fillRect/>
          </a:stretch>
        </p:blipFill>
        <p:spPr bwMode="auto">
          <a:xfrm>
            <a:off x="-1" y="0"/>
            <a:ext cx="2743199" cy="2057399"/>
          </a:xfrm>
          <a:prstGeom prst="rect">
            <a:avLst/>
          </a:prstGeom>
          <a:noFill/>
        </p:spPr>
      </p:pic>
      <p:sp>
        <p:nvSpPr>
          <p:cNvPr id="9220" name="AutoShape 4" descr="http://trostomaten.googlepages.com/field_albatrosses.jpg"/>
          <p:cNvSpPr>
            <a:spLocks noChangeAspect="1" noChangeArrowheads="1"/>
          </p:cNvSpPr>
          <p:nvPr/>
        </p:nvSpPr>
        <p:spPr bwMode="auto">
          <a:xfrm>
            <a:off x="155575" y="-1973263"/>
            <a:ext cx="5495925" cy="411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9222" name="AutoShape 6" descr="http://trostomaten.googlepages.com/field_albatrosses.jpg"/>
          <p:cNvSpPr>
            <a:spLocks noChangeAspect="1" noChangeArrowheads="1"/>
          </p:cNvSpPr>
          <p:nvPr/>
        </p:nvSpPr>
        <p:spPr bwMode="auto">
          <a:xfrm>
            <a:off x="155575" y="-1973263"/>
            <a:ext cx="5495925" cy="411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9224" name="AutoShape 8" descr="http://trostomaten.googlepages.com/field_albatrosses.jpg"/>
          <p:cNvSpPr>
            <a:spLocks noChangeAspect="1" noChangeArrowheads="1"/>
          </p:cNvSpPr>
          <p:nvPr/>
        </p:nvSpPr>
        <p:spPr bwMode="auto">
          <a:xfrm>
            <a:off x="155575" y="-1973263"/>
            <a:ext cx="5495925" cy="411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9226" name="AutoShape 10" descr="http://trostomaten.googlepages.com/field_albatrosses.jpg"/>
          <p:cNvSpPr>
            <a:spLocks noChangeAspect="1" noChangeArrowheads="1"/>
          </p:cNvSpPr>
          <p:nvPr/>
        </p:nvSpPr>
        <p:spPr bwMode="auto">
          <a:xfrm>
            <a:off x="155575" y="-1973263"/>
            <a:ext cx="5495925" cy="411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9228" name="AutoShape 12" descr="http://trostomaten.googlepages.com/field_albatrosses.jpg"/>
          <p:cNvSpPr>
            <a:spLocks noChangeAspect="1" noChangeArrowheads="1"/>
          </p:cNvSpPr>
          <p:nvPr/>
        </p:nvSpPr>
        <p:spPr bwMode="auto">
          <a:xfrm>
            <a:off x="155575" y="-1973263"/>
            <a:ext cx="5495925" cy="411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9230" name="AutoShape 14" descr="http://trostomaten.googlepages.com/field_albatrosses.jpg"/>
          <p:cNvSpPr>
            <a:spLocks noChangeAspect="1" noChangeArrowheads="1"/>
          </p:cNvSpPr>
          <p:nvPr/>
        </p:nvSpPr>
        <p:spPr bwMode="auto">
          <a:xfrm>
            <a:off x="155575" y="-1973263"/>
            <a:ext cx="5495925" cy="411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6" name="Picture 6" descr="http://photography.nationalgeographic.com/staticfiles/NGS/Shared/StaticFiles/Photography/Images/POD/s/midway-aerial-doubilet-525539-xl.jpg"/>
          <p:cNvPicPr>
            <a:picLocks noChangeAspect="1" noChangeArrowheads="1"/>
          </p:cNvPicPr>
          <p:nvPr/>
        </p:nvPicPr>
        <p:blipFill>
          <a:blip r:embed="rId3" cstate="print"/>
          <a:srcRect/>
          <a:stretch>
            <a:fillRect/>
          </a:stretch>
        </p:blipFill>
        <p:spPr bwMode="auto">
          <a:xfrm>
            <a:off x="0" y="-82409"/>
            <a:ext cx="9144000" cy="6940409"/>
          </a:xfrm>
          <a:prstGeom prst="rect">
            <a:avLst/>
          </a:prstGeom>
          <a:noFill/>
        </p:spPr>
      </p:pic>
      <p:pic>
        <p:nvPicPr>
          <p:cNvPr id="20482" name="Picture 2" descr="http://upload.wikimedia.org/wikipedia/commons/thumb/6/6b/Orthographic_projection_centred_over_midway.png/300px-Orthographic_projection_centred_over_midway.png"/>
          <p:cNvPicPr>
            <a:picLocks noChangeAspect="1" noChangeArrowheads="1"/>
          </p:cNvPicPr>
          <p:nvPr/>
        </p:nvPicPr>
        <p:blipFill>
          <a:blip r:embed="rId4" cstate="print"/>
          <a:srcRect/>
          <a:stretch>
            <a:fillRect/>
          </a:stretch>
        </p:blipFill>
        <p:spPr bwMode="auto">
          <a:xfrm>
            <a:off x="0" y="0"/>
            <a:ext cx="2857500" cy="2847976"/>
          </a:xfrm>
          <a:prstGeom prst="rect">
            <a:avLst/>
          </a:prstGeom>
          <a:noFill/>
        </p:spPr>
      </p:pic>
      <p:pic>
        <p:nvPicPr>
          <p:cNvPr id="20488" name="Picture 8" descr="http://www.adventurersclub.org/calendar/2010-5-bein-midway_atoll_sign.jpg"/>
          <p:cNvPicPr>
            <a:picLocks noChangeAspect="1" noChangeArrowheads="1"/>
          </p:cNvPicPr>
          <p:nvPr/>
        </p:nvPicPr>
        <p:blipFill>
          <a:blip r:embed="rId5" cstate="print"/>
          <a:srcRect/>
          <a:stretch>
            <a:fillRect/>
          </a:stretch>
        </p:blipFill>
        <p:spPr bwMode="auto">
          <a:xfrm>
            <a:off x="6811347" y="0"/>
            <a:ext cx="2332653" cy="1828800"/>
          </a:xfrm>
          <a:prstGeom prst="rect">
            <a:avLst/>
          </a:prstGeom>
          <a:noFill/>
        </p:spPr>
      </p:pic>
      <p:pic>
        <p:nvPicPr>
          <p:cNvPr id="20490" name="Picture 10" descr="http://www.history.navy.mil/photos/images/g10000/g17056.jpg"/>
          <p:cNvPicPr>
            <a:picLocks noChangeAspect="1" noChangeArrowheads="1"/>
          </p:cNvPicPr>
          <p:nvPr/>
        </p:nvPicPr>
        <p:blipFill>
          <a:blip r:embed="rId6" cstate="print"/>
          <a:srcRect/>
          <a:stretch>
            <a:fillRect/>
          </a:stretch>
        </p:blipFill>
        <p:spPr bwMode="auto">
          <a:xfrm>
            <a:off x="2834831" y="-533400"/>
            <a:ext cx="3946969" cy="327660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22532" name="Picture 4" descr="http://hawaii.gov/dlnr/dar/images/papahanaumokuakea_lg.jpg"/>
          <p:cNvPicPr>
            <a:picLocks noChangeAspect="1" noChangeArrowheads="1"/>
          </p:cNvPicPr>
          <p:nvPr/>
        </p:nvPicPr>
        <p:blipFill>
          <a:blip r:embed="rId3" cstate="print"/>
          <a:srcRect/>
          <a:stretch>
            <a:fillRect/>
          </a:stretch>
        </p:blipFill>
        <p:spPr bwMode="auto">
          <a:xfrm>
            <a:off x="0" y="2209800"/>
            <a:ext cx="4803278" cy="2605592"/>
          </a:xfrm>
          <a:prstGeom prst="rect">
            <a:avLst/>
          </a:prstGeom>
          <a:noFill/>
        </p:spPr>
      </p:pic>
      <p:pic>
        <p:nvPicPr>
          <p:cNvPr id="22534" name="Picture 6" descr="http://www.theepochtimes.com/news_images/highres/2006-6-22-bushsign.jpg"/>
          <p:cNvPicPr>
            <a:picLocks noChangeAspect="1" noChangeArrowheads="1"/>
          </p:cNvPicPr>
          <p:nvPr/>
        </p:nvPicPr>
        <p:blipFill>
          <a:blip r:embed="rId4" cstate="print"/>
          <a:srcRect/>
          <a:stretch>
            <a:fillRect/>
          </a:stretch>
        </p:blipFill>
        <p:spPr bwMode="auto">
          <a:xfrm>
            <a:off x="4800600" y="4230882"/>
            <a:ext cx="4343399" cy="2627117"/>
          </a:xfrm>
          <a:prstGeom prst="rect">
            <a:avLst/>
          </a:prstGeom>
          <a:noFill/>
        </p:spPr>
      </p:pic>
      <p:pic>
        <p:nvPicPr>
          <p:cNvPr id="22536" name="Picture 8" descr="http://www.doi.gov/archive/news/08_News_Releases/Papahanaumokuakea-banner.jpg"/>
          <p:cNvPicPr>
            <a:picLocks noChangeAspect="1" noChangeArrowheads="1"/>
          </p:cNvPicPr>
          <p:nvPr/>
        </p:nvPicPr>
        <p:blipFill>
          <a:blip r:embed="rId5" cstate="print"/>
          <a:srcRect/>
          <a:stretch>
            <a:fillRect/>
          </a:stretch>
        </p:blipFill>
        <p:spPr bwMode="auto">
          <a:xfrm>
            <a:off x="0" y="-1"/>
            <a:ext cx="9144000" cy="2250343"/>
          </a:xfrm>
          <a:prstGeom prst="rect">
            <a:avLst/>
          </a:prstGeom>
          <a:noFill/>
        </p:spPr>
      </p:pic>
      <p:pic>
        <p:nvPicPr>
          <p:cNvPr id="22538" name="Picture 10" descr="http://directoryofkauai.net/blog/wp-content/uploads/2011/02/0205lisianskiisland.jpg"/>
          <p:cNvPicPr>
            <a:picLocks noChangeAspect="1" noChangeArrowheads="1"/>
          </p:cNvPicPr>
          <p:nvPr/>
        </p:nvPicPr>
        <p:blipFill>
          <a:blip r:embed="rId6" cstate="print"/>
          <a:srcRect/>
          <a:stretch>
            <a:fillRect/>
          </a:stretch>
        </p:blipFill>
        <p:spPr bwMode="auto">
          <a:xfrm>
            <a:off x="0" y="4476750"/>
            <a:ext cx="3952875" cy="2381250"/>
          </a:xfrm>
          <a:prstGeom prst="rect">
            <a:avLst/>
          </a:prstGeom>
          <a:noFill/>
        </p:spPr>
      </p:pic>
      <p:pic>
        <p:nvPicPr>
          <p:cNvPr id="22540" name="Picture 12" descr="http://www.acap.aq/images/stories/acap/Birds/Albatrosses/L/laysan_black-footed_midway_by_eric_vanderwerf.jpg"/>
          <p:cNvPicPr>
            <a:picLocks noChangeAspect="1" noChangeArrowheads="1"/>
          </p:cNvPicPr>
          <p:nvPr/>
        </p:nvPicPr>
        <p:blipFill>
          <a:blip r:embed="rId7" cstate="print"/>
          <a:srcRect/>
          <a:stretch>
            <a:fillRect/>
          </a:stretch>
        </p:blipFill>
        <p:spPr bwMode="auto">
          <a:xfrm>
            <a:off x="5486400" y="2286000"/>
            <a:ext cx="2819400" cy="1877721"/>
          </a:xfrm>
          <a:prstGeom prst="rect">
            <a:avLst/>
          </a:prstGeom>
          <a:noFill/>
        </p:spPr>
      </p:pic>
      <p:cxnSp>
        <p:nvCxnSpPr>
          <p:cNvPr id="14" name="Straight Arrow Connector 13"/>
          <p:cNvCxnSpPr/>
          <p:nvPr/>
        </p:nvCxnSpPr>
        <p:spPr>
          <a:xfrm flipV="1">
            <a:off x="457200" y="2590800"/>
            <a:ext cx="0" cy="60960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4578" name="Picture 2" descr="http://www.photosafaris.com/midway-atoll/maps/1967-navy-map-of-midway-island-bob-smith.jpg"/>
          <p:cNvPicPr>
            <a:picLocks noChangeAspect="1" noChangeArrowheads="1"/>
          </p:cNvPicPr>
          <p:nvPr/>
        </p:nvPicPr>
        <p:blipFill>
          <a:blip r:embed="rId3" cstate="print"/>
          <a:srcRect/>
          <a:stretch>
            <a:fillRect/>
          </a:stretch>
        </p:blipFill>
        <p:spPr bwMode="auto">
          <a:xfrm>
            <a:off x="0" y="0"/>
            <a:ext cx="9144000" cy="6858001"/>
          </a:xfrm>
          <a:prstGeom prst="rect">
            <a:avLst/>
          </a:prstGeom>
          <a:noFill/>
        </p:spPr>
      </p:pic>
      <p:pic>
        <p:nvPicPr>
          <p:cNvPr id="24580" name="Picture 4" descr="http://www.pifsc.noaa.gov/cruise/img/monk_seal_peering_over_rock_med.jpg"/>
          <p:cNvPicPr>
            <a:picLocks noChangeAspect="1" noChangeArrowheads="1"/>
          </p:cNvPicPr>
          <p:nvPr/>
        </p:nvPicPr>
        <p:blipFill>
          <a:blip r:embed="rId4" cstate="print"/>
          <a:srcRect/>
          <a:stretch>
            <a:fillRect/>
          </a:stretch>
        </p:blipFill>
        <p:spPr bwMode="auto">
          <a:xfrm>
            <a:off x="6904920" y="0"/>
            <a:ext cx="2239080" cy="1676400"/>
          </a:xfrm>
          <a:prstGeom prst="rect">
            <a:avLst/>
          </a:prstGeom>
          <a:noFill/>
        </p:spPr>
      </p:pic>
      <p:pic>
        <p:nvPicPr>
          <p:cNvPr id="24582" name="Picture 6" descr="http://digitalmedia.fws.gov/cgi-bin/getimage.exe?CISOROOT=/natdiglib&amp;CISOPTR=12550&amp;DMSCALE=68.35938&amp;DMWIDTH=700&amp;DMHEIGHT=700&amp;DMX=0&amp;DMY=0&amp;DMTEXT=&amp;REC=1&amp;DMTHUMB=0&amp;DMROTATE=0"/>
          <p:cNvPicPr>
            <a:picLocks noChangeAspect="1" noChangeArrowheads="1"/>
          </p:cNvPicPr>
          <p:nvPr/>
        </p:nvPicPr>
        <p:blipFill>
          <a:blip r:embed="rId5" cstate="print"/>
          <a:srcRect/>
          <a:stretch>
            <a:fillRect/>
          </a:stretch>
        </p:blipFill>
        <p:spPr bwMode="auto">
          <a:xfrm>
            <a:off x="5791200" y="4626674"/>
            <a:ext cx="3352800" cy="2231326"/>
          </a:xfrm>
          <a:prstGeom prst="rect">
            <a:avLst/>
          </a:prstGeom>
          <a:noFill/>
        </p:spPr>
      </p:pic>
      <p:pic>
        <p:nvPicPr>
          <p:cNvPr id="24584" name="Picture 8" descr="http://www.ctbto.org/uploads/tx_ctbtoslider/midway_eastern_island_02_noaa_gleason.JPG"/>
          <p:cNvPicPr>
            <a:picLocks noChangeAspect="1" noChangeArrowheads="1"/>
          </p:cNvPicPr>
          <p:nvPr/>
        </p:nvPicPr>
        <p:blipFill>
          <a:blip r:embed="rId6" cstate="print"/>
          <a:srcRect/>
          <a:stretch>
            <a:fillRect/>
          </a:stretch>
        </p:blipFill>
        <p:spPr bwMode="auto">
          <a:xfrm>
            <a:off x="1" y="1"/>
            <a:ext cx="4038600" cy="2267776"/>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6626" name="Picture 2" descr="http://s3.amazonaws.com/ksr/assets/000/054/204/f9cd846f0ecc69eb5244a45334a12ee7_large.jpg?1341291163"/>
          <p:cNvPicPr>
            <a:picLocks noChangeAspect="1" noChangeArrowheads="1"/>
          </p:cNvPicPr>
          <p:nvPr/>
        </p:nvPicPr>
        <p:blipFill>
          <a:blip r:embed="rId3" cstate="print"/>
          <a:srcRect/>
          <a:stretch>
            <a:fillRect/>
          </a:stretch>
        </p:blipFill>
        <p:spPr bwMode="auto">
          <a:xfrm>
            <a:off x="0" y="0"/>
            <a:ext cx="9159875" cy="609600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7650" name="Picture 2" descr="E:\PAA Pix\P6130071.JPG"/>
          <p:cNvPicPr>
            <a:picLocks noChangeAspect="1" noChangeArrowheads="1"/>
          </p:cNvPicPr>
          <p:nvPr/>
        </p:nvPicPr>
        <p:blipFill>
          <a:blip r:embed="rId3" cstate="print"/>
          <a:srcRect/>
          <a:stretch>
            <a:fillRect/>
          </a:stretch>
        </p:blipFill>
        <p:spPr bwMode="auto">
          <a:xfrm>
            <a:off x="98425" y="74613"/>
            <a:ext cx="8945563" cy="6708775"/>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8674" name="Picture 2" descr="http://journeytotheplasticocean.files.wordpress.com/2012/07/fish-eggs.jpg"/>
          <p:cNvPicPr>
            <a:picLocks noChangeAspect="1" noChangeArrowheads="1"/>
          </p:cNvPicPr>
          <p:nvPr/>
        </p:nvPicPr>
        <p:blipFill>
          <a:blip r:embed="rId3" cstate="print"/>
          <a:srcRect/>
          <a:stretch>
            <a:fillRect/>
          </a:stretch>
        </p:blipFill>
        <p:spPr bwMode="auto">
          <a:xfrm>
            <a:off x="0" y="-1"/>
            <a:ext cx="9144000" cy="6988743"/>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31746" name="Picture 2" descr="http://dailycontributor.com/wp-content/uploads/2009/10/seabirds-eat-plastic2.jpg"/>
          <p:cNvPicPr>
            <a:picLocks noChangeAspect="1" noChangeArrowheads="1"/>
          </p:cNvPicPr>
          <p:nvPr/>
        </p:nvPicPr>
        <p:blipFill>
          <a:blip r:embed="rId3" cstate="print"/>
          <a:srcRect/>
          <a:stretch>
            <a:fillRect/>
          </a:stretch>
        </p:blipFill>
        <p:spPr bwMode="auto">
          <a:xfrm>
            <a:off x="0" y="1"/>
            <a:ext cx="9144000" cy="685800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33794" name="Picture 2" descr="E:\PAA Pix\P6140103.JPG"/>
          <p:cNvPicPr>
            <a:picLocks noChangeAspect="1" noChangeArrowheads="1"/>
          </p:cNvPicPr>
          <p:nvPr/>
        </p:nvPicPr>
        <p:blipFill>
          <a:blip r:embed="rId3" cstate="print"/>
          <a:srcRect/>
          <a:stretch>
            <a:fillRect/>
          </a:stretch>
        </p:blipFill>
        <p:spPr bwMode="auto">
          <a:xfrm>
            <a:off x="98425" y="74613"/>
            <a:ext cx="8945563" cy="6708775"/>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34819" name="Picture 3" descr="E:\PAA Pix\P6130065.JPG"/>
          <p:cNvPicPr>
            <a:picLocks noChangeAspect="1" noChangeArrowheads="1"/>
          </p:cNvPicPr>
          <p:nvPr/>
        </p:nvPicPr>
        <p:blipFill>
          <a:blip r:embed="rId3" cstate="print"/>
          <a:srcRect/>
          <a:stretch>
            <a:fillRect/>
          </a:stretch>
        </p:blipFill>
        <p:spPr bwMode="auto">
          <a:xfrm>
            <a:off x="98425" y="74613"/>
            <a:ext cx="8945563" cy="6708775"/>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35842" name="Picture 2" descr="E:\PAA Pix\P6130091.JPG"/>
          <p:cNvPicPr>
            <a:picLocks noChangeAspect="1" noChangeArrowheads="1"/>
          </p:cNvPicPr>
          <p:nvPr/>
        </p:nvPicPr>
        <p:blipFill>
          <a:blip r:embed="rId3" cstate="print"/>
          <a:srcRect/>
          <a:stretch>
            <a:fillRect/>
          </a:stretch>
        </p:blipFill>
        <p:spPr bwMode="auto">
          <a:xfrm>
            <a:off x="0" y="3257764"/>
            <a:ext cx="4800600" cy="3600236"/>
          </a:xfrm>
          <a:prstGeom prst="rect">
            <a:avLst/>
          </a:prstGeom>
          <a:noFill/>
        </p:spPr>
      </p:pic>
      <p:pic>
        <p:nvPicPr>
          <p:cNvPr id="35843" name="Picture 3" descr="E:\PAA Pix\P6130077.JPG"/>
          <p:cNvPicPr>
            <a:picLocks noChangeAspect="1" noChangeArrowheads="1"/>
          </p:cNvPicPr>
          <p:nvPr/>
        </p:nvPicPr>
        <p:blipFill>
          <a:blip r:embed="rId4" cstate="print"/>
          <a:srcRect/>
          <a:stretch>
            <a:fillRect/>
          </a:stretch>
        </p:blipFill>
        <p:spPr bwMode="auto">
          <a:xfrm>
            <a:off x="4419601" y="0"/>
            <a:ext cx="4724400" cy="6299573"/>
          </a:xfrm>
          <a:prstGeom prst="rect">
            <a:avLst/>
          </a:prstGeom>
          <a:noFill/>
        </p:spPr>
      </p:pic>
      <p:pic>
        <p:nvPicPr>
          <p:cNvPr id="35845" name="Picture 5" descr="http://kimkircher.files.wordpress.com/2012/02/plastic_albatross.jpg"/>
          <p:cNvPicPr>
            <a:picLocks noChangeAspect="1" noChangeArrowheads="1"/>
          </p:cNvPicPr>
          <p:nvPr/>
        </p:nvPicPr>
        <p:blipFill>
          <a:blip r:embed="rId5" cstate="print"/>
          <a:srcRect/>
          <a:stretch>
            <a:fillRect/>
          </a:stretch>
        </p:blipFill>
        <p:spPr bwMode="auto">
          <a:xfrm>
            <a:off x="0" y="0"/>
            <a:ext cx="4506909" cy="3429000"/>
          </a:xfrm>
          <a:prstGeom prst="rect">
            <a:avLst/>
          </a:prstGeom>
          <a:noFill/>
        </p:spPr>
      </p:pic>
      <p:pic>
        <p:nvPicPr>
          <p:cNvPr id="35847" name="Picture 7" descr="http://www.santacruzmuseums.org/images/LaysanAlbatrossFledgling.jpg"/>
          <p:cNvPicPr>
            <a:picLocks noChangeAspect="1" noChangeArrowheads="1"/>
          </p:cNvPicPr>
          <p:nvPr/>
        </p:nvPicPr>
        <p:blipFill>
          <a:blip r:embed="rId6" cstate="print"/>
          <a:srcRect/>
          <a:stretch>
            <a:fillRect/>
          </a:stretch>
        </p:blipFill>
        <p:spPr bwMode="auto">
          <a:xfrm>
            <a:off x="4381500" y="3686174"/>
            <a:ext cx="4762500" cy="3171826"/>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Picture of bag</a:t>
            </a:r>
            <a:endParaRPr lang="en-US" dirty="0"/>
          </a:p>
        </p:txBody>
      </p:sp>
      <p:pic>
        <p:nvPicPr>
          <p:cNvPr id="1026" name="Picture 2" descr="E:\P9260159.JPG"/>
          <p:cNvPicPr>
            <a:picLocks noChangeAspect="1" noChangeArrowheads="1"/>
          </p:cNvPicPr>
          <p:nvPr/>
        </p:nvPicPr>
        <p:blipFill>
          <a:blip r:embed="rId3" cstate="print"/>
          <a:srcRect/>
          <a:stretch>
            <a:fillRect/>
          </a:stretch>
        </p:blipFill>
        <p:spPr bwMode="auto">
          <a:xfrm>
            <a:off x="1960971" y="0"/>
            <a:ext cx="5143265" cy="6858000"/>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0962" name="Picture 2" descr="http://adsoftheworld.com/files/images/Greenpeace_Albatros_Print.jpg"/>
          <p:cNvPicPr>
            <a:picLocks noChangeAspect="1" noChangeArrowheads="1"/>
          </p:cNvPicPr>
          <p:nvPr/>
        </p:nvPicPr>
        <p:blipFill>
          <a:blip r:embed="rId3" cstate="print"/>
          <a:srcRect/>
          <a:stretch>
            <a:fillRect/>
          </a:stretch>
        </p:blipFill>
        <p:spPr bwMode="auto">
          <a:xfrm>
            <a:off x="95639" y="0"/>
            <a:ext cx="9048361" cy="5410200"/>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46082" name="Picture 2" descr="http://upload.wikimedia.org/wikipedia/commons/5/59/Toothbrush_regurgitated_by_albatross_on_Tern_Island,_Hawaii_-_20060614.jpg"/>
          <p:cNvPicPr>
            <a:picLocks noChangeAspect="1" noChangeArrowheads="1"/>
          </p:cNvPicPr>
          <p:nvPr/>
        </p:nvPicPr>
        <p:blipFill>
          <a:blip r:embed="rId3" cstate="print"/>
          <a:srcRect/>
          <a:stretch>
            <a:fillRect/>
          </a:stretch>
        </p:blipFill>
        <p:spPr bwMode="auto">
          <a:xfrm>
            <a:off x="0" y="0"/>
            <a:ext cx="4038600" cy="2750728"/>
          </a:xfrm>
          <a:prstGeom prst="rect">
            <a:avLst/>
          </a:prstGeom>
          <a:noFill/>
        </p:spPr>
      </p:pic>
      <p:pic>
        <p:nvPicPr>
          <p:cNvPr id="5" name="Picture 5" descr="110-1065_hl_layR"/>
          <p:cNvPicPr>
            <a:picLocks noChangeAspect="1" noChangeArrowheads="1"/>
          </p:cNvPicPr>
          <p:nvPr/>
        </p:nvPicPr>
        <p:blipFill>
          <a:blip r:embed="rId4" cstate="print"/>
          <a:srcRect/>
          <a:stretch>
            <a:fillRect/>
          </a:stretch>
        </p:blipFill>
        <p:spPr bwMode="auto">
          <a:xfrm>
            <a:off x="4035425" y="0"/>
            <a:ext cx="5108575" cy="6811962"/>
          </a:xfrm>
          <a:prstGeom prst="rect">
            <a:avLst/>
          </a:prstGeom>
          <a:noFill/>
          <a:ln w="9525">
            <a:noFill/>
            <a:miter lim="800000"/>
            <a:headEnd/>
            <a:tailEnd/>
          </a:ln>
        </p:spPr>
      </p:pic>
      <p:pic>
        <p:nvPicPr>
          <p:cNvPr id="46084" name="Picture 4" descr="http://ih2.redbubble.net/work.5363732.1.flat,550x550,075,f.plastic-lighters-regurgitated-by-albatross-chicks-midway-atoll.jpg"/>
          <p:cNvPicPr>
            <a:picLocks noChangeAspect="1" noChangeArrowheads="1"/>
          </p:cNvPicPr>
          <p:nvPr/>
        </p:nvPicPr>
        <p:blipFill>
          <a:blip r:embed="rId5" cstate="print"/>
          <a:srcRect/>
          <a:stretch>
            <a:fillRect/>
          </a:stretch>
        </p:blipFill>
        <p:spPr bwMode="auto">
          <a:xfrm>
            <a:off x="0" y="2743200"/>
            <a:ext cx="3996866" cy="2667000"/>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8130" name="Picture 2" descr="http://images.huffingtonpost.com/2010-11-10-ChrisJordan.jpg"/>
          <p:cNvPicPr>
            <a:picLocks noChangeAspect="1" noChangeArrowheads="1"/>
          </p:cNvPicPr>
          <p:nvPr/>
        </p:nvPicPr>
        <p:blipFill>
          <a:blip r:embed="rId3" cstate="print"/>
          <a:srcRect/>
          <a:stretch>
            <a:fillRect/>
          </a:stretch>
        </p:blipFill>
        <p:spPr bwMode="auto">
          <a:xfrm>
            <a:off x="0" y="0"/>
            <a:ext cx="9144000" cy="6923390"/>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9154" name="Picture 2" descr="http://1.bp.blogspot.com/_reArwC2hXtU/TTeuZGjN4wI/AAAAAAAABmI/vTwTZYM2JDE/s1600/IMG_2138.jpg"/>
          <p:cNvPicPr>
            <a:picLocks noChangeAspect="1" noChangeArrowheads="1"/>
          </p:cNvPicPr>
          <p:nvPr/>
        </p:nvPicPr>
        <p:blipFill>
          <a:blip r:embed="rId3" cstate="print"/>
          <a:srcRect/>
          <a:stretch>
            <a:fillRect/>
          </a:stretch>
        </p:blipFill>
        <p:spPr bwMode="auto">
          <a:xfrm>
            <a:off x="1295400" y="0"/>
            <a:ext cx="4543425" cy="6821648"/>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E:\P9260157.JPG"/>
          <p:cNvPicPr>
            <a:picLocks noChangeAspect="1" noChangeArrowheads="1"/>
          </p:cNvPicPr>
          <p:nvPr/>
        </p:nvPicPr>
        <p:blipFill>
          <a:blip r:embed="rId3" cstate="print"/>
          <a:srcRect/>
          <a:stretch>
            <a:fillRect/>
          </a:stretch>
        </p:blipFill>
        <p:spPr bwMode="auto">
          <a:xfrm>
            <a:off x="5105400" y="2184187"/>
            <a:ext cx="3505200" cy="4673813"/>
          </a:xfrm>
          <a:prstGeom prst="rect">
            <a:avLst/>
          </a:prstGeom>
          <a:noFill/>
        </p:spPr>
      </p:pic>
      <p:sp>
        <p:nvSpPr>
          <p:cNvPr id="2" name="Title 1"/>
          <p:cNvSpPr>
            <a:spLocks noGrp="1"/>
          </p:cNvSpPr>
          <p:nvPr>
            <p:ph type="title"/>
          </p:nvPr>
        </p:nvSpPr>
        <p:spPr/>
        <p:txBody>
          <a:bodyPr/>
          <a:lstStyle/>
          <a:p>
            <a:endParaRPr lang="en-US"/>
          </a:p>
        </p:txBody>
      </p:sp>
      <p:pic>
        <p:nvPicPr>
          <p:cNvPr id="2050" name="Picture 2" descr="E:\P9260158.JPG"/>
          <p:cNvPicPr>
            <a:picLocks noChangeAspect="1" noChangeArrowheads="1"/>
          </p:cNvPicPr>
          <p:nvPr/>
        </p:nvPicPr>
        <p:blipFill>
          <a:blip r:embed="rId4" cstate="print"/>
          <a:srcRect/>
          <a:stretch>
            <a:fillRect/>
          </a:stretch>
        </p:blipFill>
        <p:spPr bwMode="auto">
          <a:xfrm>
            <a:off x="-1" y="0"/>
            <a:ext cx="5143265" cy="6858000"/>
          </a:xfrm>
          <a:prstGeom prst="rect">
            <a:avLst/>
          </a:prstGeom>
          <a:noFill/>
        </p:spPr>
      </p:pic>
      <p:pic>
        <p:nvPicPr>
          <p:cNvPr id="2051" name="Picture 3" descr="E:\P9260156.JPG"/>
          <p:cNvPicPr>
            <a:picLocks noChangeAspect="1" noChangeArrowheads="1"/>
          </p:cNvPicPr>
          <p:nvPr/>
        </p:nvPicPr>
        <p:blipFill>
          <a:blip r:embed="rId5" cstate="print"/>
          <a:srcRect/>
          <a:stretch>
            <a:fillRect/>
          </a:stretch>
        </p:blipFill>
        <p:spPr bwMode="auto">
          <a:xfrm>
            <a:off x="6696783" y="0"/>
            <a:ext cx="2447217" cy="3263106"/>
          </a:xfrm>
          <a:prstGeom prst="rect">
            <a:avLst/>
          </a:prstGeom>
          <a:noFill/>
        </p:spPr>
      </p:pic>
      <p:pic>
        <p:nvPicPr>
          <p:cNvPr id="2053" name="Picture 5" descr="E:\P9260155.JPG"/>
          <p:cNvPicPr>
            <a:picLocks noGrp="1" noChangeAspect="1" noChangeArrowheads="1"/>
          </p:cNvPicPr>
          <p:nvPr>
            <p:ph idx="1"/>
          </p:nvPr>
        </p:nvPicPr>
        <p:blipFill>
          <a:blip r:embed="rId6" cstate="print"/>
          <a:srcRect/>
          <a:stretch>
            <a:fillRect/>
          </a:stretch>
        </p:blipFill>
        <p:spPr bwMode="auto">
          <a:xfrm>
            <a:off x="5105400" y="0"/>
            <a:ext cx="1600200" cy="2286000"/>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3074" name="Picture 2" descr="E:\P9260160.JPG"/>
          <p:cNvPicPr>
            <a:picLocks noChangeAspect="1" noChangeArrowheads="1"/>
          </p:cNvPicPr>
          <p:nvPr/>
        </p:nvPicPr>
        <p:blipFill>
          <a:blip r:embed="rId3" cstate="print"/>
          <a:srcRect/>
          <a:stretch>
            <a:fillRect/>
          </a:stretch>
        </p:blipFill>
        <p:spPr bwMode="auto">
          <a:xfrm>
            <a:off x="2057400" y="0"/>
            <a:ext cx="5143265" cy="6858000"/>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4098" name="Picture 2" descr="E:\P9260162.JPG"/>
          <p:cNvPicPr>
            <a:picLocks noChangeAspect="1" noChangeArrowheads="1"/>
          </p:cNvPicPr>
          <p:nvPr/>
        </p:nvPicPr>
        <p:blipFill>
          <a:blip r:embed="rId3" cstate="print"/>
          <a:srcRect/>
          <a:stretch>
            <a:fillRect/>
          </a:stretch>
        </p:blipFill>
        <p:spPr bwMode="auto">
          <a:xfrm>
            <a:off x="0" y="0"/>
            <a:ext cx="5181600" cy="6909116"/>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Are you ready to join this battle?</a:t>
            </a:r>
            <a:endParaRPr lang="en-US" dirty="0"/>
          </a:p>
        </p:txBody>
      </p:sp>
      <p:sp>
        <p:nvSpPr>
          <p:cNvPr id="3" name="Content Placeholder 2"/>
          <p:cNvSpPr>
            <a:spLocks noGrp="1"/>
          </p:cNvSpPr>
          <p:nvPr>
            <p:ph idx="1"/>
          </p:nvPr>
        </p:nvSpPr>
        <p:spPr/>
        <p:txBody>
          <a:bodyPr/>
          <a:lstStyle/>
          <a:p>
            <a:endParaRPr lang="en-US"/>
          </a:p>
        </p:txBody>
      </p:sp>
      <p:pic>
        <p:nvPicPr>
          <p:cNvPr id="4" name="Picture 3" descr="E:\P9260163.JPG"/>
          <p:cNvPicPr>
            <a:picLocks noChangeAspect="1" noChangeArrowheads="1"/>
          </p:cNvPicPr>
          <p:nvPr/>
        </p:nvPicPr>
        <p:blipFill>
          <a:blip r:embed="rId2" cstate="print"/>
          <a:srcRect/>
          <a:stretch>
            <a:fillRect/>
          </a:stretch>
        </p:blipFill>
        <p:spPr bwMode="auto">
          <a:xfrm>
            <a:off x="0" y="1486146"/>
            <a:ext cx="7162800" cy="5371854"/>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4525963"/>
          </a:xfrm>
        </p:spPr>
        <p:txBody>
          <a:bodyPr>
            <a:normAutofit/>
          </a:bodyPr>
          <a:lstStyle/>
          <a:p>
            <a:r>
              <a:rPr lang="en-US" sz="2800" dirty="0" smtClean="0"/>
              <a:t>Teacher Jeff </a:t>
            </a:r>
            <a:r>
              <a:rPr lang="en-US" sz="2800" dirty="0" err="1" smtClean="0"/>
              <a:t>Manker</a:t>
            </a:r>
            <a:r>
              <a:rPr lang="en-US" sz="2800" dirty="0" smtClean="0"/>
              <a:t> helping Biologist John </a:t>
            </a:r>
            <a:r>
              <a:rPr lang="en-US" sz="2800" dirty="0" err="1" smtClean="0"/>
              <a:t>Klavitter</a:t>
            </a:r>
            <a:r>
              <a:rPr lang="en-US" sz="2800" dirty="0" smtClean="0"/>
              <a:t> p</a:t>
            </a:r>
            <a:r>
              <a:rPr lang="en-US" sz="2800" dirty="0" smtClean="0"/>
              <a:t>lace a </a:t>
            </a:r>
            <a:r>
              <a:rPr lang="en-US" sz="2800" dirty="0" smtClean="0"/>
              <a:t>leg tag on a juvenile Laysan Albatross for an on-going long term survivability study</a:t>
            </a:r>
            <a:endParaRPr lang="en-US" sz="2800" dirty="0"/>
          </a:p>
        </p:txBody>
      </p:sp>
      <p:pic>
        <p:nvPicPr>
          <p:cNvPr id="44034" name="Picture 2" descr="http://3.bp.blogspot.com/-VF3pXwQP_qs/TfgbrgPcl0I/AAAAAAAAAZI/moq2FYJkX-4/s1600/sky+fred+five.jpg"/>
          <p:cNvPicPr>
            <a:picLocks noChangeAspect="1" noChangeArrowheads="1"/>
          </p:cNvPicPr>
          <p:nvPr/>
        </p:nvPicPr>
        <p:blipFill>
          <a:blip r:embed="rId2" cstate="print"/>
          <a:srcRect/>
          <a:stretch>
            <a:fillRect/>
          </a:stretch>
        </p:blipFill>
        <p:spPr bwMode="auto">
          <a:xfrm>
            <a:off x="762000" y="1752600"/>
            <a:ext cx="7671395" cy="5105400"/>
          </a:xfrm>
          <a:prstGeom prst="rect">
            <a:avLst/>
          </a:prstGeom>
          <a:noFill/>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180</TotalTime>
  <Words>1032</Words>
  <Application>Microsoft Office PowerPoint</Application>
  <PresentationFormat>On-screen Show (4:3)</PresentationFormat>
  <Paragraphs>47</Paragraphs>
  <Slides>23</Slides>
  <Notes>21</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Why Plastic Bottle Caps Matter</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Are you ready to join this battle?</vt:lpstr>
      <vt:lpstr>Slide 23</vt:lpstr>
    </vt:vector>
  </TitlesOfParts>
  <Company>Gilroy Unified School District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Why Plastic Bottle Caps Matter</dc:title>
  <dc:creator>jmanker</dc:creator>
  <cp:lastModifiedBy>jmanker</cp:lastModifiedBy>
  <cp:revision>23</cp:revision>
  <dcterms:created xsi:type="dcterms:W3CDTF">2012-09-24T19:59:04Z</dcterms:created>
  <dcterms:modified xsi:type="dcterms:W3CDTF">2014-09-12T17:32:56Z</dcterms:modified>
</cp:coreProperties>
</file>